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51" r:id="rId3"/>
    <p:sldMasterId id="2147483652" r:id="rId4"/>
    <p:sldMasterId id="2147483653" r:id="rId5"/>
    <p:sldMasterId id="2147483654" r:id="rId6"/>
    <p:sldMasterId id="2147483655" r:id="rId7"/>
    <p:sldMasterId id="2147483656" r:id="rId8"/>
  </p:sldMasterIdLst>
  <p:sldIdLst>
    <p:sldId id="257" r:id="rId9"/>
    <p:sldId id="258" r:id="rId10"/>
    <p:sldId id="259" r:id="rId11"/>
    <p:sldId id="260" r:id="rId12"/>
    <p:sldId id="261" r:id="rId13"/>
    <p:sldId id="262" r:id="rId14"/>
    <p:sldId id="263" r:id="rId15"/>
    <p:sldId id="265" r:id="rId16"/>
    <p:sldId id="266" r:id="rId17"/>
    <p:sldId id="264" r:id="rId18"/>
    <p:sldId id="267" r:id="rId19"/>
    <p:sldId id="269" r:id="rId20"/>
    <p:sldId id="272" r:id="rId21"/>
    <p:sldId id="271" r:id="rId22"/>
    <p:sldId id="281" r:id="rId23"/>
    <p:sldId id="270" r:id="rId24"/>
    <p:sldId id="273" r:id="rId25"/>
    <p:sldId id="274" r:id="rId26"/>
    <p:sldId id="277" r:id="rId27"/>
    <p:sldId id="276" r:id="rId28"/>
    <p:sldId id="279" r:id="rId29"/>
    <p:sldId id="275" r:id="rId30"/>
    <p:sldId id="282" r:id="rId31"/>
    <p:sldId id="278" r:id="rId32"/>
    <p:sldId id="280" r:id="rId33"/>
    <p:sldId id="283" r:id="rId3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840" autoAdjust="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ACE77B-5BB8-453A-A990-230F495680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C9A70-59BE-47C6-BCEC-DE34828ADD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0E0A7-D1CA-4391-9D47-FB0301D902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9E1248-4E59-45BF-B826-41173252C9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0A919-6226-4109-B5BA-2F3D873B73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A2C9E4-0E01-478C-8D40-492EC8F277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2A524D-5BE0-4F7E-8095-4C416002AE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6662DC-B6EE-4753-8308-828D285204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860C0-101F-47C6-B12A-A8F88320EA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27CDFC-EE70-4473-8320-42334F4784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C1FE7F-44DF-4180-8CB9-19D3477FA4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43FA59-092C-41BE-9198-6A2650D915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D6B6F2-7C4B-4B7B-B9C4-1C054F08AE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C0D6B-347F-445F-A25D-987F01663E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721FD0-FDD4-42C3-AA21-8CB6791156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984C33-5E0C-4C8F-BFC4-5B3CF4211B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429CE6-FEAC-4B68-AEE6-EFAC7111AD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BF8969-75CB-4C0A-8F4E-E9ACD3FEF8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67EBC7-AF30-4C88-AA7D-E2D2374057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246F11-717F-427F-B8F9-9212D9C847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AE665-C290-4801-8E67-6864542861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C5B5F1-2459-4892-A9E7-50787D8DC9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84416-9E75-4C3A-82A7-15B9BCCB39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1DDF59-EABD-4505-95F1-B2129A746C5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A1DE5D-A7AF-41EC-8EB8-1EC409F8B9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B4A60-BA26-4716-B3AE-28DB5C73D02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859224-F4B2-4259-AB3F-524255DABD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5E0E0-3290-425F-9C66-1584945AF17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A57C3-B806-4508-AE9E-A35DFD3A57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C58594-17B3-4A79-8F74-9020C0353B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25D2FA-2126-4C7B-828B-B670ACB264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A4EAC1-4C27-4249-B1A5-149917F694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393396-7ADA-490A-BE5F-9EF161D14F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F808D-A5C6-4ADA-BFBD-48AA74085E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C23733-72E6-4B03-B8FD-D2164B2C81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E7195C-269D-4977-8BFD-A12D55E5C8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B4FDA-C7D0-40ED-ACBF-EB17E42F078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087A89-EF95-4DCF-A6B8-7B145FB28D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B45196-EB28-4EFA-BF8B-283DAF11F9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71B1AE-B09C-4F70-A1ED-DACF406C5B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D5EA85-D25B-445C-9254-FF19241C07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235F68-8680-4F26-98EC-5C8C78FBC5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79F3F-E533-4315-ABB3-FB8D2E3495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2BA32-EF76-43FE-84FC-13D58AF9EA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B20EC2-87C3-46DF-8EDC-2119CDAB27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1FCF96-E11C-478D-B970-4B408644C99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DB196-21EA-4676-9471-3D4F749941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0B5969-DF79-44A2-9852-AA2AF50F93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6257F9-FF70-4E46-91CE-87B943E83C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5AE44-62AF-4127-B6D6-998A22463FE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60F3C8-C3E4-4DC1-A04B-B1C280B175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834ED9-762C-45E3-A9DF-64859C7F2E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AEA50B-B05B-4015-8A54-3247CBD7E1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99E392-5C78-4CC7-AA13-0F5DD805BB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D902C-5EF2-43EB-8C0E-997B82D39F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2C843E-3637-49C6-BCE2-04C90A8D05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A3D936-C872-4F49-B1BF-8C19572335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E38B24-572A-45CE-B49C-2E8352A178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D8B48A-B8F0-4D16-960B-E2D860D296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283B8B-5F64-455F-B34A-3083F38A8F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DA4243-9902-43E6-A46D-2129BD1567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B3D6F0-DBE0-4B62-8D5C-2F769A1D6F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2F06AE-BAD5-4F50-9ABF-0FCB4C688F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B474B-5E54-4EFE-AAC1-D2B12259E5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EC9D06-F653-4E9A-BA27-A2CB5BA823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258E1D-5B34-4A40-87C9-A64F144F4A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B88B18-E700-4CC1-8117-517812533F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3FE6BD-F254-41A1-A92B-78EBF72782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580F41-ADCC-4AC2-8746-91084AA6B91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907F4A-1594-4FA6-BCDE-AE026D4240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E1AADB-038F-40B4-B322-217C09A417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D474B-4B6B-4C1F-851E-7FC081C8F5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55DBD-D274-4EF6-8C91-1C8F7E67A6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5625D6-A861-45EB-99E2-6EBCFEB16DD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340913-4DDA-49F4-9A38-3C59D4FA41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21989C-E058-42AF-9139-81B0A4C082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8F3E8E-3BA0-4855-9EA7-A0108EE69F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504BDA-9DE4-4B8C-9125-EE57955035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77C46B-8B5F-448B-ABA9-4D1071B0C2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08CEB3-4F03-4A06-AE12-C5626F76F3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7A2E28-668D-4688-A1D9-EE2E8E479C5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96E9D-FF03-439C-BF6F-46A5D7B68E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460130-CD74-470B-B1EF-26003BFA4C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20348C-7381-4586-BAE6-3FFA4D9A94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53B661-569D-43A6-8400-E5C69D9321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9E89C3-FBF3-481D-BBC7-253A06A41C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4F0E9F-ECDB-41AB-81EB-E8B83B8E9F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1A07E1-E6FF-4871-AE9F-50137A151E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F2117F7-F20F-4F4E-BFB2-2D81AEA91B0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322638"/>
            <a:ext cx="822960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9F65BFD-FAF8-4591-A502-7846703AEAF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2A92EB7-E1F4-4350-8D5E-2A9C6EDAAC6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134510D-CBEB-462D-AFE2-37F4B818FB1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322638"/>
            <a:ext cx="822960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8349ADF-57C6-4246-9A32-9EC0DAD39BD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5B05544-72BF-49A1-87CE-5651BB7E7B8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C646DBE-761E-4821-BDF3-2010D9153E3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322638"/>
            <a:ext cx="822960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AE878B8-5AD8-4B24-AF85-F0487D0FDA3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mailto:stefa77777@mail.ru" TargetMode="External"/><Relationship Id="rId1" Type="http://schemas.openxmlformats.org/officeDocument/2006/relationships/slideLayout" Target="../slideLayouts/slideLayout6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67944" y="908720"/>
            <a:ext cx="4464496" cy="3168352"/>
          </a:xfrm>
        </p:spPr>
        <p:txBody>
          <a:bodyPr/>
          <a:lstStyle/>
          <a:p>
            <a:r>
              <a:rPr lang="ru-RU" dirty="0" smtClean="0"/>
              <a:t>Некрасов </a:t>
            </a:r>
            <a:br>
              <a:rPr lang="ru-RU" dirty="0" smtClean="0"/>
            </a:br>
            <a:r>
              <a:rPr lang="ru-RU" dirty="0" smtClean="0"/>
              <a:t>Николай </a:t>
            </a:r>
            <a:br>
              <a:rPr lang="ru-RU" dirty="0" smtClean="0"/>
            </a:br>
            <a:r>
              <a:rPr lang="ru-RU" dirty="0" smtClean="0"/>
              <a:t>Алексеевич</a:t>
            </a:r>
            <a:br>
              <a:rPr lang="ru-RU" dirty="0" smtClean="0"/>
            </a:br>
            <a:r>
              <a:rPr lang="ru-RU" dirty="0" smtClean="0"/>
              <a:t>(1821 – 1877)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5949280"/>
            <a:ext cx="7200800" cy="648072"/>
          </a:xfrm>
        </p:spPr>
        <p:txBody>
          <a:bodyPr/>
          <a:lstStyle/>
          <a:p>
            <a:r>
              <a:rPr lang="ru-RU" sz="3000" dirty="0" smtClean="0"/>
              <a:t>Методический материал к занятию</a:t>
            </a:r>
            <a:endParaRPr lang="ru-RU" sz="3000" dirty="0"/>
          </a:p>
        </p:txBody>
      </p:sp>
      <p:pic>
        <p:nvPicPr>
          <p:cNvPr id="4" name="Рисунок 3" descr="luQN5XkjWU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3" y="260648"/>
            <a:ext cx="3124983" cy="410445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48072"/>
          </a:xfrm>
        </p:spPr>
        <p:txBody>
          <a:bodyPr/>
          <a:lstStyle/>
          <a:p>
            <a:r>
              <a:rPr lang="ru-RU" sz="2800" dirty="0" smtClean="0"/>
              <a:t>Редакция революционно-демократического журнала «Современник» (1847-1866)</a:t>
            </a:r>
            <a:endParaRPr lang="ru-RU" sz="2800" dirty="0"/>
          </a:p>
        </p:txBody>
      </p:sp>
      <p:pic>
        <p:nvPicPr>
          <p:cNvPr id="6" name="Picture 3" descr="некрас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96752"/>
            <a:ext cx="2484437" cy="43719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" name="Picture 4" descr="добролю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132856"/>
            <a:ext cx="2955925" cy="399415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8" name="Picture 2" descr="чер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124744"/>
            <a:ext cx="2803525" cy="43211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55576" y="5733256"/>
            <a:ext cx="1943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</a:rPr>
              <a:t>Н.А.Некрасов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275856" y="6309320"/>
            <a:ext cx="2592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</a:rPr>
              <a:t>Н.А.Добролюбов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372200" y="5661248"/>
            <a:ext cx="2368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</a:rPr>
              <a:t>Н.Г.Чернышевский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763688" y="4797152"/>
            <a:ext cx="640871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dirty="0" smtClean="0"/>
              <a:t>Н.А.Некрасов в группе писателей «Современника»: И.С.Тургенев, В.А.Сологуб, Л.Н.Толстой, </a:t>
            </a:r>
            <a:r>
              <a:rPr lang="ru-RU" sz="2800" dirty="0" err="1" smtClean="0"/>
              <a:t>Д.В.Григорович,И.И.Панаев</a:t>
            </a:r>
            <a:r>
              <a:rPr lang="ru-RU" sz="2800" dirty="0" smtClean="0"/>
              <a:t>. 1857г.</a:t>
            </a:r>
          </a:p>
          <a:p>
            <a:endParaRPr lang="ru-RU" sz="2800" dirty="0"/>
          </a:p>
        </p:txBody>
      </p:sp>
      <p:pic>
        <p:nvPicPr>
          <p:cNvPr id="5" name="Picture 2" descr="соврем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88640"/>
            <a:ext cx="5329238" cy="450215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908720"/>
            <a:ext cx="4258816" cy="3888432"/>
          </a:xfrm>
        </p:spPr>
        <p:txBody>
          <a:bodyPr/>
          <a:lstStyle/>
          <a:p>
            <a:r>
              <a:rPr lang="ru-RU" sz="2800" dirty="0" smtClean="0"/>
              <a:t>Редакция журнала «Отечественные записки», на издание которого приобрел право совместно с </a:t>
            </a:r>
            <a:r>
              <a:rPr lang="ru-RU" sz="2800" dirty="0" err="1" smtClean="0"/>
              <a:t>М.Е.Салтыковым-Щедриным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/>
              <a:t>(1868-1877)</a:t>
            </a:r>
            <a:endParaRPr lang="ru-RU" sz="2800" dirty="0"/>
          </a:p>
        </p:txBody>
      </p:sp>
      <p:pic>
        <p:nvPicPr>
          <p:cNvPr id="12" name="Picture 2" descr="отечзап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836712"/>
            <a:ext cx="3361399" cy="49127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r>
              <a:rPr lang="ru-RU" sz="3800" dirty="0" smtClean="0"/>
              <a:t>Усадьба Кар</a:t>
            </a:r>
            <a:r>
              <a:rPr lang="en-US" sz="3800" dirty="0" smtClean="0"/>
              <a:t>á</a:t>
            </a:r>
            <a:r>
              <a:rPr lang="ru-RU" sz="3800" dirty="0" err="1" smtClean="0"/>
              <a:t>биха</a:t>
            </a:r>
            <a:r>
              <a:rPr lang="ru-RU" sz="3800" dirty="0" smtClean="0"/>
              <a:t> (сейчас музей-заповедник Н.Некрасова)</a:t>
            </a:r>
            <a:endParaRPr lang="ru-RU" sz="3800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899592" y="4653136"/>
            <a:ext cx="7488832" cy="2204864"/>
          </a:xfrm>
          <a:prstGeom prst="rect">
            <a:avLst/>
          </a:prstGeom>
        </p:spPr>
        <p:txBody>
          <a:bodyPr/>
          <a:lstStyle/>
          <a:p>
            <a:pPr lvl="0" indent="-34290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ru-RU" sz="2400" dirty="0" smtClean="0"/>
              <a:t> Приобрел в 1862 году и приезжал туда каждое лето, чтобы набраться вдохновения:</a:t>
            </a:r>
          </a:p>
          <a:p>
            <a:pPr lvl="0" indent="-342900" algn="ctr">
              <a:spcBef>
                <a:spcPct val="20000"/>
              </a:spcBef>
              <a:defRPr/>
            </a:pPr>
            <a:r>
              <a:rPr lang="ru-RU" sz="2400" b="1" i="1" dirty="0" smtClean="0">
                <a:solidFill>
                  <a:srgbClr val="C00000"/>
                </a:solidFill>
              </a:rPr>
              <a:t>…Я и теперь на лето укрываюсь</a:t>
            </a:r>
          </a:p>
          <a:p>
            <a:pPr lvl="0" indent="-342900" algn="ctr">
              <a:spcBef>
                <a:spcPct val="20000"/>
              </a:spcBef>
              <a:defRPr/>
            </a:pPr>
            <a:r>
              <a:rPr lang="ru-RU" sz="2400" b="1" i="1" dirty="0" smtClean="0">
                <a:solidFill>
                  <a:srgbClr val="C00000"/>
                </a:solidFill>
              </a:rPr>
              <a:t>И, отдохнув, в столицу возвращаюсь</a:t>
            </a:r>
          </a:p>
          <a:p>
            <a:pPr lvl="0" indent="-342900" algn="ctr">
              <a:spcBef>
                <a:spcPct val="20000"/>
              </a:spcBef>
              <a:defRPr/>
            </a:pPr>
            <a:r>
              <a:rPr lang="ru-RU" sz="2400" b="1" i="1" dirty="0" smtClean="0">
                <a:solidFill>
                  <a:srgbClr val="C00000"/>
                </a:solidFill>
              </a:rPr>
              <a:t>С запасом сил и ворохом стихов.</a:t>
            </a:r>
          </a:p>
          <a:p>
            <a:pPr lvl="0" indent="-342900">
              <a:spcBef>
                <a:spcPct val="20000"/>
              </a:spcBef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4" descr="карабих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273938"/>
            <a:ext cx="4896544" cy="3152419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899592" y="5373216"/>
            <a:ext cx="7488832" cy="1484784"/>
          </a:xfrm>
          <a:prstGeom prst="rect">
            <a:avLst/>
          </a:prstGeom>
        </p:spPr>
        <p:txBody>
          <a:bodyPr/>
          <a:lstStyle/>
          <a:p>
            <a:pPr lvl="0" indent="-342900" algn="ctr">
              <a:spcBef>
                <a:spcPct val="20000"/>
              </a:spcBef>
              <a:defRPr/>
            </a:pPr>
            <a:endParaRPr lang="ru-RU" sz="2400" b="1" i="1" dirty="0" smtClean="0">
              <a:solidFill>
                <a:srgbClr val="C00000"/>
              </a:solidFill>
            </a:endParaRPr>
          </a:p>
          <a:p>
            <a:pPr lvl="0" indent="-342900">
              <a:spcBef>
                <a:spcPct val="20000"/>
              </a:spcBef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Рисунок 3" descr="10016810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764704"/>
            <a:ext cx="2448272" cy="363568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 descr="10043860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2348880"/>
            <a:ext cx="2736304" cy="385394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Рисунок 6" descr="100358288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6136" y="620688"/>
            <a:ext cx="2664296" cy="422904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05-005-Nekrasov-vyrazhaja-mnenija-luchshikh-ljudej-svoej-Rodiny-prizyval-kazhd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548680"/>
            <a:ext cx="7308304" cy="5481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43608" y="4725144"/>
            <a:ext cx="7128792" cy="2016224"/>
          </a:xfrm>
          <a:prstGeom prst="rect">
            <a:avLst/>
          </a:prstGeom>
        </p:spPr>
        <p:txBody>
          <a:bodyPr/>
          <a:lstStyle/>
          <a:p>
            <a:pPr lvl="0" indent="-34290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ru-RU" sz="2400" dirty="0" smtClean="0"/>
              <a:t> Похоронен на кладбище Петербургского Новодевичьего монастыря</a:t>
            </a:r>
          </a:p>
          <a:p>
            <a:pPr indent="-342900" algn="ctr">
              <a:spcBef>
                <a:spcPct val="20000"/>
              </a:spcBef>
              <a:defRPr/>
            </a:pPr>
            <a:r>
              <a:rPr lang="ru-RU" sz="2400" dirty="0" smtClean="0">
                <a:solidFill>
                  <a:srgbClr val="C00000"/>
                </a:solidFill>
              </a:rPr>
              <a:t>«Сейте разумное, доброе, вечное,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Сейте! Спасибо вам скажет сердечное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Русский народ....»</a:t>
            </a:r>
          </a:p>
          <a:p>
            <a:pPr lvl="0" indent="-342900">
              <a:spcBef>
                <a:spcPct val="20000"/>
              </a:spcBef>
              <a:buFont typeface="Wingdings" pitchFamily="2" charset="2"/>
              <a:buChar char="q"/>
              <a:defRPr/>
            </a:pPr>
            <a:endParaRPr lang="ru-RU" sz="2400" dirty="0" smtClean="0"/>
          </a:p>
          <a:p>
            <a:pPr lvl="0" indent="-342900">
              <a:spcBef>
                <a:spcPct val="20000"/>
              </a:spcBef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Рисунок 6" descr="53661998_pohoronuyNekrasov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404664"/>
            <a:ext cx="3213953" cy="41620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800" dirty="0" smtClean="0"/>
              <a:t>Произведения для детей</a:t>
            </a:r>
            <a:endParaRPr lang="ru-RU" sz="3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000108"/>
            <a:ext cx="7467600" cy="566124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Дедушка </a:t>
            </a:r>
            <a:r>
              <a:rPr lang="ru-RU" sz="2800" dirty="0" err="1" smtClean="0"/>
              <a:t>Мазай</a:t>
            </a:r>
            <a:r>
              <a:rPr lang="ru-RU" sz="2800" dirty="0" smtClean="0"/>
              <a:t> и зайцы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Железная дорога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Дядюшка Яков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Соловьи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Пчелы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Генерал Топтыгин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Накануне Светлого праздника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Отрывок из поэмы «Крестьянские дети»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u="sng" dirty="0" smtClean="0"/>
              <a:t>Отрывок из поэмы «Мороз, Красный нос»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u="sng" dirty="0" smtClean="0"/>
              <a:t>Перед дождём (отрывок)</a:t>
            </a:r>
            <a:endParaRPr lang="ru-RU" sz="28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800" dirty="0" smtClean="0"/>
              <a:t>«Дедушка </a:t>
            </a:r>
            <a:r>
              <a:rPr lang="ru-RU" sz="3800" dirty="0" err="1" smtClean="0"/>
              <a:t>Мазай</a:t>
            </a:r>
            <a:r>
              <a:rPr lang="ru-RU" sz="3800" dirty="0" smtClean="0"/>
              <a:t> и зайцы»</a:t>
            </a:r>
            <a:endParaRPr lang="ru-RU" sz="3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95936" y="1484784"/>
            <a:ext cx="4464496" cy="4896544"/>
          </a:xfrm>
        </p:spPr>
        <p:txBody>
          <a:bodyPr/>
          <a:lstStyle/>
          <a:p>
            <a:pPr marL="514350" indent="-514350">
              <a:buNone/>
            </a:pPr>
            <a:r>
              <a:rPr lang="ru-RU" dirty="0" smtClean="0"/>
              <a:t>Дети, я вам расскажу про </a:t>
            </a:r>
            <a:r>
              <a:rPr lang="ru-RU" dirty="0" err="1" smtClean="0"/>
              <a:t>Мазая</a:t>
            </a:r>
            <a:r>
              <a:rPr lang="ru-RU" dirty="0" smtClean="0"/>
              <a:t>,</a:t>
            </a:r>
          </a:p>
          <a:p>
            <a:pPr marL="514350" indent="-514350">
              <a:buNone/>
            </a:pPr>
            <a:r>
              <a:rPr lang="ru-RU" dirty="0" smtClean="0"/>
              <a:t>Каждое лето домой приезжая, </a:t>
            </a:r>
          </a:p>
          <a:p>
            <a:pPr marL="514350" indent="-514350">
              <a:buNone/>
            </a:pPr>
            <a:r>
              <a:rPr lang="ru-RU" dirty="0" smtClean="0"/>
              <a:t>Я по неделе гощу у него.</a:t>
            </a:r>
          </a:p>
          <a:p>
            <a:pPr marL="514350" indent="-514350">
              <a:buNone/>
            </a:pPr>
            <a:r>
              <a:rPr lang="ru-RU" dirty="0" smtClean="0"/>
              <a:t>Нравится мне деревенька его…</a:t>
            </a:r>
          </a:p>
        </p:txBody>
      </p:sp>
      <p:pic>
        <p:nvPicPr>
          <p:cNvPr id="4" name="Рисунок 3" descr="0_8759d_5787a6bc_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340768"/>
            <a:ext cx="3384376" cy="445045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800" dirty="0" smtClean="0"/>
              <a:t>«Железная дорога»</a:t>
            </a:r>
            <a:endParaRPr lang="ru-RU" sz="3800" dirty="0"/>
          </a:p>
        </p:txBody>
      </p:sp>
      <p:pic>
        <p:nvPicPr>
          <p:cNvPr id="5" name="Рисунок 4" descr="slide_3.jpg"/>
          <p:cNvPicPr>
            <a:picLocks noChangeAspect="1"/>
          </p:cNvPicPr>
          <p:nvPr/>
        </p:nvPicPr>
        <p:blipFill>
          <a:blip r:embed="rId2" cstate="print"/>
          <a:srcRect l="5113" t="23751" r="50788" b="11150"/>
          <a:stretch>
            <a:fillRect/>
          </a:stretch>
        </p:blipFill>
        <p:spPr>
          <a:xfrm>
            <a:off x="683568" y="1484784"/>
            <a:ext cx="4032448" cy="44644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slide_3.jpg"/>
          <p:cNvPicPr>
            <a:picLocks noChangeAspect="1"/>
          </p:cNvPicPr>
          <p:nvPr/>
        </p:nvPicPr>
        <p:blipFill>
          <a:blip r:embed="rId2" cstate="print"/>
          <a:srcRect l="52362" t="23750" r="4326" b="10101"/>
          <a:stretch>
            <a:fillRect/>
          </a:stretch>
        </p:blipFill>
        <p:spPr>
          <a:xfrm>
            <a:off x="4860032" y="1700808"/>
            <a:ext cx="3457527" cy="3960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/>
          <a:lstStyle/>
          <a:p>
            <a:r>
              <a:rPr lang="ru-RU" dirty="0" smtClean="0"/>
              <a:t>Детские годы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67944" y="1124744"/>
            <a:ext cx="4392488" cy="5400600"/>
          </a:xfrm>
        </p:spPr>
        <p:txBody>
          <a:bodyPr/>
          <a:lstStyle/>
          <a:p>
            <a:r>
              <a:rPr lang="ru-RU" sz="2800" dirty="0" smtClean="0"/>
              <a:t>Родился на Украине в местечке Немирове Подольской губернии, где служил в армии его отец.</a:t>
            </a:r>
          </a:p>
          <a:p>
            <a:r>
              <a:rPr lang="ru-RU" sz="2800" dirty="0" smtClean="0"/>
              <a:t>Усадьба на окраине села </a:t>
            </a:r>
            <a:r>
              <a:rPr lang="ru-RU" sz="2800" dirty="0" err="1" smtClean="0"/>
              <a:t>Гришнёва</a:t>
            </a:r>
            <a:r>
              <a:rPr lang="ru-RU" sz="2800" dirty="0" smtClean="0"/>
              <a:t> Ярославской губернии, где поэт провел детские </a:t>
            </a:r>
            <a:r>
              <a:rPr lang="ru-RU" sz="2800" dirty="0" err="1" smtClean="0"/>
              <a:t>годы.Семья</a:t>
            </a:r>
            <a:r>
              <a:rPr lang="ru-RU" sz="2800" dirty="0" smtClean="0"/>
              <a:t> переехала туда после отставки отца.</a:t>
            </a:r>
            <a:endParaRPr lang="ru-RU" sz="2800" dirty="0"/>
          </a:p>
        </p:txBody>
      </p:sp>
      <p:pic>
        <p:nvPicPr>
          <p:cNvPr id="4" name="Рисунок 3" descr="Дом,_где_родился_Н.А._Некрасов._Немиров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124744"/>
            <a:ext cx="2496274" cy="18722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899592" y="3068960"/>
            <a:ext cx="259228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Дом, в</a:t>
            </a:r>
            <a:r>
              <a:rPr kumimoji="0" lang="ru-RU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котором родился Н.А.Некрасов</a:t>
            </a: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GRESHNEVO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3861048"/>
            <a:ext cx="2978274" cy="21053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971600" y="6021288"/>
            <a:ext cx="302433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Усадьба в селе</a:t>
            </a:r>
            <a:r>
              <a:rPr kumimoji="0" lang="ru-RU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b="0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Гришнёво</a:t>
            </a: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800" dirty="0" smtClean="0"/>
              <a:t>«Школьник»</a:t>
            </a:r>
            <a:endParaRPr lang="ru-RU" sz="3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1196752"/>
            <a:ext cx="4824536" cy="5544616"/>
          </a:xfrm>
        </p:spPr>
        <p:txBody>
          <a:bodyPr/>
          <a:lstStyle/>
          <a:p>
            <a:pPr marL="0" indent="-514350">
              <a:buNone/>
            </a:pPr>
            <a:r>
              <a:rPr lang="ru-RU" sz="2400" dirty="0" smtClean="0"/>
              <a:t>Рассказ о встреченном в пути мальчике: он бос, на нем рваная рубаха, но в котомке у него книжка (так же шел в Москву и М.В.Ломоносов).</a:t>
            </a:r>
          </a:p>
          <a:p>
            <a:pPr marL="0" indent="-514350">
              <a:buNone/>
            </a:pPr>
            <a:r>
              <a:rPr lang="ru-RU" sz="2400" dirty="0" smtClean="0"/>
              <a:t>Дети тянутся к знаниям, хотят учиться. За эту тягу к свету, к знаниям поэт глубоко любит родную Русь:</a:t>
            </a:r>
          </a:p>
          <a:p>
            <a:pPr marL="0" indent="-514350"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Не бездарна та природа,</a:t>
            </a:r>
          </a:p>
          <a:p>
            <a:pPr marL="0" indent="-514350"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Не погиб еще тот край,</a:t>
            </a:r>
          </a:p>
          <a:p>
            <a:pPr marL="0" indent="-514350"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Что выводит из народа</a:t>
            </a:r>
          </a:p>
          <a:p>
            <a:pPr marL="0" indent="-514350"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Столько славных </a:t>
            </a:r>
            <a:r>
              <a:rPr lang="ru-RU" sz="2400" dirty="0" err="1" smtClean="0">
                <a:solidFill>
                  <a:srgbClr val="C00000"/>
                </a:solidFill>
              </a:rPr>
              <a:t>то-и-знай</a:t>
            </a:r>
            <a:r>
              <a:rPr lang="ru-RU" sz="2400" dirty="0" smtClean="0">
                <a:solidFill>
                  <a:srgbClr val="C00000"/>
                </a:solidFill>
              </a:rPr>
              <a:t>…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600" dirty="0" smtClean="0"/>
          </a:p>
        </p:txBody>
      </p:sp>
      <p:pic>
        <p:nvPicPr>
          <p:cNvPr id="4" name="Рисунок 3" descr="Nikolai-Bogdanov-okulun-kapısında-1897.jpg"/>
          <p:cNvPicPr>
            <a:picLocks noChangeAspect="1"/>
          </p:cNvPicPr>
          <p:nvPr/>
        </p:nvPicPr>
        <p:blipFill>
          <a:blip r:embed="rId2" cstate="print"/>
          <a:srcRect l="9764" r="12120"/>
          <a:stretch>
            <a:fillRect/>
          </a:stretch>
        </p:blipFill>
        <p:spPr>
          <a:xfrm>
            <a:off x="899592" y="1412776"/>
            <a:ext cx="2304256" cy="39330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800" dirty="0" smtClean="0"/>
              <a:t>Отрывок из поэмы «Крестьянские дети»</a:t>
            </a:r>
            <a:endParaRPr lang="ru-RU" sz="3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3928" y="1412776"/>
            <a:ext cx="4536504" cy="5328592"/>
          </a:xfrm>
        </p:spPr>
        <p:txBody>
          <a:bodyPr/>
          <a:lstStyle/>
          <a:p>
            <a:pPr marL="0" indent="-514350">
              <a:buNone/>
            </a:pPr>
            <a:r>
              <a:rPr lang="ru-RU" sz="1600" dirty="0" smtClean="0"/>
              <a:t>Однажды, в студеную зимнюю пору,</a:t>
            </a:r>
            <a:br>
              <a:rPr lang="ru-RU" sz="1600" dirty="0" smtClean="0"/>
            </a:br>
            <a:r>
              <a:rPr lang="ru-RU" sz="1600" dirty="0" smtClean="0"/>
              <a:t>Я из лесу вышел; был сильный мороз.</a:t>
            </a:r>
            <a:br>
              <a:rPr lang="ru-RU" sz="1600" dirty="0" smtClean="0"/>
            </a:br>
            <a:r>
              <a:rPr lang="ru-RU" sz="1600" dirty="0" smtClean="0"/>
              <a:t>Гляжу, поднимается медленно в гору</a:t>
            </a:r>
            <a:br>
              <a:rPr lang="ru-RU" sz="1600" dirty="0" smtClean="0"/>
            </a:br>
            <a:r>
              <a:rPr lang="ru-RU" sz="1600" dirty="0" smtClean="0"/>
              <a:t>Лошадка, везущая хворосту воз.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600" dirty="0" smtClean="0"/>
              <a:t>И, шествуя важно, в спокойствии чинном,</a:t>
            </a:r>
            <a:br>
              <a:rPr lang="ru-RU" sz="1600" dirty="0" smtClean="0"/>
            </a:br>
            <a:r>
              <a:rPr lang="ru-RU" sz="1600" dirty="0" smtClean="0"/>
              <a:t>Лошадку ведет под уздцы мужичок</a:t>
            </a:r>
            <a:br>
              <a:rPr lang="ru-RU" sz="1600" dirty="0" smtClean="0"/>
            </a:br>
            <a:r>
              <a:rPr lang="ru-RU" sz="1600" dirty="0" smtClean="0"/>
              <a:t>В больших сапогах, в полушубке овчинном,</a:t>
            </a:r>
            <a:br>
              <a:rPr lang="ru-RU" sz="1600" dirty="0" smtClean="0"/>
            </a:br>
            <a:r>
              <a:rPr lang="ru-RU" sz="1600" dirty="0" smtClean="0"/>
              <a:t>В больших рукавицах... а сам с ноготок!</a:t>
            </a:r>
            <a:br>
              <a:rPr lang="ru-RU" sz="16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600" dirty="0" smtClean="0"/>
              <a:t>— Здорово, парнище!— «Ступай себе мимо!»</a:t>
            </a:r>
            <a:br>
              <a:rPr lang="ru-RU" sz="1600" dirty="0" smtClean="0"/>
            </a:br>
            <a:r>
              <a:rPr lang="ru-RU" sz="1600" dirty="0" smtClean="0"/>
              <a:t>— Уж больно ты грозен, как я погляжу!</a:t>
            </a:r>
            <a:br>
              <a:rPr lang="ru-RU" sz="1600" dirty="0" smtClean="0"/>
            </a:br>
            <a:r>
              <a:rPr lang="ru-RU" sz="1600" dirty="0" smtClean="0"/>
              <a:t>Откуда дровишки?— «Из лесу, вестимо;</a:t>
            </a:r>
            <a:br>
              <a:rPr lang="ru-RU" sz="1600" dirty="0" smtClean="0"/>
            </a:br>
            <a:r>
              <a:rPr lang="ru-RU" sz="1600" dirty="0" smtClean="0"/>
              <a:t>Отец, слышишь, рубит, а я отвожу».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600" dirty="0" smtClean="0"/>
              <a:t>(В лесу раздавался топор дровосека.)</a:t>
            </a:r>
            <a:br>
              <a:rPr lang="ru-RU" sz="1600" dirty="0" smtClean="0"/>
            </a:br>
            <a:r>
              <a:rPr lang="ru-RU" sz="1600" dirty="0" smtClean="0"/>
              <a:t>— А что, у отца-то большая семья?</a:t>
            </a:r>
            <a:br>
              <a:rPr lang="ru-RU" sz="1600" dirty="0" smtClean="0"/>
            </a:br>
            <a:r>
              <a:rPr lang="ru-RU" sz="1600" dirty="0" smtClean="0"/>
              <a:t>«Семья-то большая, да два человека</a:t>
            </a:r>
            <a:br>
              <a:rPr lang="ru-RU" sz="1600" dirty="0" smtClean="0"/>
            </a:br>
            <a:r>
              <a:rPr lang="ru-RU" sz="1600" dirty="0" smtClean="0"/>
              <a:t>Всего мужиков-то: отец мой да я...»...</a:t>
            </a:r>
          </a:p>
        </p:txBody>
      </p:sp>
      <p:pic>
        <p:nvPicPr>
          <p:cNvPr id="4" name="Рисунок 3" descr="19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484784"/>
            <a:ext cx="3352800" cy="22098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800" dirty="0" smtClean="0"/>
              <a:t>Отрывок из поэмы «Мороз, Красный нос»</a:t>
            </a:r>
            <a:endParaRPr lang="ru-RU" sz="3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84784"/>
            <a:ext cx="3600400" cy="4320480"/>
          </a:xfrm>
        </p:spPr>
        <p:txBody>
          <a:bodyPr/>
          <a:lstStyle/>
          <a:p>
            <a:pPr marL="0">
              <a:buNone/>
            </a:pPr>
            <a:r>
              <a:rPr lang="ru-RU" sz="1800" dirty="0" smtClean="0"/>
              <a:t>Не ветер бушует над бором,</a:t>
            </a:r>
            <a:br>
              <a:rPr lang="ru-RU" sz="1800" dirty="0" smtClean="0"/>
            </a:br>
            <a:r>
              <a:rPr lang="ru-RU" sz="1800" dirty="0" smtClean="0"/>
              <a:t>Не с гор побежали ручьи,</a:t>
            </a:r>
            <a:br>
              <a:rPr lang="ru-RU" sz="1800" dirty="0" smtClean="0"/>
            </a:br>
            <a:r>
              <a:rPr lang="ru-RU" sz="1800" dirty="0" smtClean="0"/>
              <a:t>Мороз-воевода дозором</a:t>
            </a:r>
            <a:br>
              <a:rPr lang="ru-RU" sz="1800" dirty="0" smtClean="0"/>
            </a:br>
            <a:r>
              <a:rPr lang="ru-RU" sz="1800" dirty="0" smtClean="0"/>
              <a:t>Обходит владенья свои,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Глядит – хорошо ли метели</a:t>
            </a:r>
            <a:br>
              <a:rPr lang="ru-RU" sz="1800" dirty="0" smtClean="0"/>
            </a:br>
            <a:r>
              <a:rPr lang="ru-RU" sz="1800" dirty="0" smtClean="0"/>
              <a:t>Лесные тропы занесли,</a:t>
            </a:r>
            <a:br>
              <a:rPr lang="ru-RU" sz="1800" dirty="0" smtClean="0"/>
            </a:br>
            <a:r>
              <a:rPr lang="ru-RU" sz="1800" dirty="0" smtClean="0"/>
              <a:t>И нет ли где трещины, щели,</a:t>
            </a:r>
            <a:br>
              <a:rPr lang="ru-RU" sz="1800" dirty="0" smtClean="0"/>
            </a:br>
            <a:r>
              <a:rPr lang="ru-RU" sz="1800" dirty="0" smtClean="0"/>
              <a:t>И нет ли где голой земли?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Пушисты ли сосен вершины,</a:t>
            </a:r>
            <a:br>
              <a:rPr lang="ru-RU" sz="1800" dirty="0" smtClean="0"/>
            </a:br>
            <a:r>
              <a:rPr lang="ru-RU" sz="1800" dirty="0" smtClean="0"/>
              <a:t>Красив ли узор на дубах?</a:t>
            </a:r>
            <a:br>
              <a:rPr lang="ru-RU" sz="1800" dirty="0" smtClean="0"/>
            </a:br>
            <a:r>
              <a:rPr lang="ru-RU" sz="1800" dirty="0" smtClean="0"/>
              <a:t>И крепко ли скованы льдины</a:t>
            </a:r>
            <a:br>
              <a:rPr lang="ru-RU" sz="1800" dirty="0" smtClean="0"/>
            </a:br>
            <a:r>
              <a:rPr lang="ru-RU" sz="1800" dirty="0" smtClean="0"/>
              <a:t>В великих и малых водах?</a:t>
            </a:r>
            <a:br>
              <a:rPr lang="ru-RU" sz="18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932040" y="980728"/>
            <a:ext cx="3384376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Идёт – по деревьям шагает,</a:t>
            </a:r>
            <a:b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Трещит по замёрзлой воде,</a:t>
            </a:r>
            <a:b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яркое солнце играет</a:t>
            </a:r>
            <a:b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косматой его бороде...</a:t>
            </a:r>
          </a:p>
          <a:p>
            <a:pPr marL="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Забравшись на </a:t>
            </a:r>
            <a:r>
              <a:rPr kumimoji="0" lang="ru-RU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сóсну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большую,</a:t>
            </a:r>
            <a:b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 веточкам палицей бьёт</a:t>
            </a:r>
            <a:b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сам про себя удалую,</a:t>
            </a:r>
            <a:b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Хвастливую </a:t>
            </a:r>
            <a:r>
              <a:rPr kumimoji="0" lang="ru-RU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песню поёт…</a:t>
            </a: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616026_html_m28e52a4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4365104"/>
            <a:ext cx="3053844" cy="214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543824" cy="634082"/>
          </a:xfrm>
        </p:spPr>
        <p:txBody>
          <a:bodyPr/>
          <a:lstStyle/>
          <a:p>
            <a:pPr algn="l"/>
            <a:r>
              <a:rPr lang="ru-RU" sz="3800" dirty="0" smtClean="0"/>
              <a:t>«Перед дождём»</a:t>
            </a:r>
            <a:endParaRPr lang="ru-RU" sz="3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1643050"/>
            <a:ext cx="4357718" cy="4786346"/>
          </a:xfrm>
        </p:spPr>
        <p:txBody>
          <a:bodyPr/>
          <a:lstStyle/>
          <a:p>
            <a:pPr marL="0">
              <a:spcBef>
                <a:spcPts val="0"/>
              </a:spcBef>
              <a:buNone/>
            </a:pPr>
            <a:r>
              <a:rPr lang="ru-RU" sz="2200" dirty="0" smtClean="0"/>
              <a:t>Заунывный ветер гонит </a:t>
            </a:r>
          </a:p>
          <a:p>
            <a:pPr marL="0">
              <a:spcBef>
                <a:spcPts val="0"/>
              </a:spcBef>
              <a:buNone/>
            </a:pPr>
            <a:r>
              <a:rPr lang="ru-RU" sz="2200" dirty="0" smtClean="0"/>
              <a:t>Стаю туч на край небес. </a:t>
            </a:r>
          </a:p>
          <a:p>
            <a:pPr marL="0">
              <a:spcBef>
                <a:spcPts val="0"/>
              </a:spcBef>
              <a:buNone/>
            </a:pPr>
            <a:r>
              <a:rPr lang="ru-RU" sz="2200" dirty="0" smtClean="0"/>
              <a:t>Ель надломленная стонет, </a:t>
            </a:r>
          </a:p>
          <a:p>
            <a:pPr marL="0">
              <a:spcBef>
                <a:spcPts val="0"/>
              </a:spcBef>
              <a:buNone/>
            </a:pPr>
            <a:r>
              <a:rPr lang="ru-RU" sz="2200" dirty="0" smtClean="0"/>
              <a:t>Глухо шепчет тёмный лес.</a:t>
            </a:r>
          </a:p>
          <a:p>
            <a:pPr marL="0">
              <a:spcBef>
                <a:spcPts val="0"/>
              </a:spcBef>
              <a:buNone/>
            </a:pP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200" dirty="0" smtClean="0"/>
              <a:t>На ручей, рябой и пёстрый, </a:t>
            </a:r>
          </a:p>
          <a:p>
            <a:pPr marL="0">
              <a:spcBef>
                <a:spcPts val="0"/>
              </a:spcBef>
              <a:buNone/>
            </a:pPr>
            <a:r>
              <a:rPr lang="ru-RU" sz="2200" dirty="0" smtClean="0"/>
              <a:t>За листком летит листок, </a:t>
            </a:r>
          </a:p>
          <a:p>
            <a:pPr marL="0">
              <a:spcBef>
                <a:spcPts val="0"/>
              </a:spcBef>
              <a:buNone/>
            </a:pPr>
            <a:r>
              <a:rPr lang="ru-RU" sz="2200" dirty="0" smtClean="0"/>
              <a:t>И струёй сухой и острой </a:t>
            </a:r>
          </a:p>
          <a:p>
            <a:pPr marL="0">
              <a:spcBef>
                <a:spcPts val="0"/>
              </a:spcBef>
              <a:buNone/>
            </a:pPr>
            <a:r>
              <a:rPr lang="ru-RU" sz="2200" dirty="0" smtClean="0"/>
              <a:t>Набегает холодок.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200" dirty="0" smtClean="0"/>
              <a:t>Полумрак  на всё ложится; </a:t>
            </a:r>
          </a:p>
          <a:p>
            <a:pPr marL="0">
              <a:spcBef>
                <a:spcPts val="0"/>
              </a:spcBef>
              <a:buNone/>
            </a:pPr>
            <a:r>
              <a:rPr lang="ru-RU" sz="2200" dirty="0" smtClean="0"/>
              <a:t>Налетев со всех сторон, </a:t>
            </a:r>
          </a:p>
          <a:p>
            <a:pPr marL="0">
              <a:spcBef>
                <a:spcPts val="0"/>
              </a:spcBef>
              <a:buNone/>
            </a:pPr>
            <a:r>
              <a:rPr lang="ru-RU" sz="2200" dirty="0" smtClean="0"/>
              <a:t>С криком в воздухе кружится </a:t>
            </a:r>
          </a:p>
          <a:p>
            <a:pPr marL="0">
              <a:spcBef>
                <a:spcPts val="0"/>
              </a:spcBef>
              <a:buNone/>
            </a:pPr>
            <a:r>
              <a:rPr lang="ru-RU" sz="2200" dirty="0" smtClean="0"/>
              <a:t>Стая галок и ворон. </a:t>
            </a:r>
          </a:p>
          <a:p>
            <a:pPr marL="0">
              <a:buNone/>
            </a:pPr>
            <a:endParaRPr lang="ru-RU" sz="2000" dirty="0"/>
          </a:p>
        </p:txBody>
      </p:sp>
      <p:pic>
        <p:nvPicPr>
          <p:cNvPr id="4" name="Рисунок 3" descr="_20120925_15239120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6" y="142852"/>
            <a:ext cx="3167066" cy="1719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800" dirty="0" smtClean="0"/>
              <a:t>Особенности поэтического стиля</a:t>
            </a:r>
            <a:endParaRPr lang="ru-RU" sz="3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700808"/>
            <a:ext cx="7056784" cy="4464496"/>
          </a:xfrm>
        </p:spPr>
        <p:txBody>
          <a:bodyPr/>
          <a:lstStyle/>
          <a:p>
            <a:pPr marL="0">
              <a:buNone/>
            </a:pPr>
            <a:r>
              <a:rPr lang="ru-RU" dirty="0" smtClean="0"/>
              <a:t>Некрасов соединил литературный стих с народным, используя: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000" dirty="0" smtClean="0"/>
          </a:p>
          <a:p>
            <a:pPr marL="0">
              <a:buFont typeface="Wingdings" pitchFamily="2" charset="2"/>
              <a:buChar char="ü"/>
            </a:pPr>
            <a:r>
              <a:rPr lang="ru-RU" sz="2800" dirty="0" smtClean="0"/>
              <a:t> </a:t>
            </a:r>
            <a:r>
              <a:rPr lang="ru-RU" dirty="0" smtClean="0"/>
              <a:t>сказочно-песенный лад;</a:t>
            </a:r>
          </a:p>
          <a:p>
            <a:pPr marL="0">
              <a:buFont typeface="Wingdings" pitchFamily="2" charset="2"/>
              <a:buChar char="ü"/>
            </a:pPr>
            <a:r>
              <a:rPr lang="ru-RU" dirty="0" smtClean="0"/>
              <a:t> элементы разговорной речи, прозаизмы;</a:t>
            </a:r>
          </a:p>
          <a:p>
            <a:pPr marL="0">
              <a:buFont typeface="Wingdings" pitchFamily="2" charset="2"/>
              <a:buChar char="ü"/>
            </a:pPr>
            <a:r>
              <a:rPr lang="ru-RU" dirty="0" smtClean="0"/>
              <a:t> монолог, диалог.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800" dirty="0" smtClean="0"/>
              <a:t>Значение</a:t>
            </a:r>
            <a:endParaRPr lang="ru-RU" sz="3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196752"/>
            <a:ext cx="7560840" cy="5256584"/>
          </a:xfrm>
        </p:spPr>
        <p:txBody>
          <a:bodyPr/>
          <a:lstStyle/>
          <a:p>
            <a:pPr marL="0">
              <a:buNone/>
            </a:pPr>
            <a:r>
              <a:rPr lang="ru-RU" sz="2400" dirty="0" smtClean="0"/>
              <a:t>     </a:t>
            </a:r>
            <a:r>
              <a:rPr lang="ru-RU" sz="2600" dirty="0" smtClean="0"/>
              <a:t>В творчестве Некрасова едва ли не впервые в русской поэзии отображена жизнь рабочего класса пореформенной поры. Его стиль отличался демократизмом, умением ставить искусство на службу общественным </a:t>
            </a:r>
            <a:r>
              <a:rPr lang="ru-RU" sz="2600" dirty="0" err="1" smtClean="0"/>
              <a:t>устремле-ниям</a:t>
            </a:r>
            <a:r>
              <a:rPr lang="ru-RU" sz="2600" dirty="0" smtClean="0"/>
              <a:t> и реалистическим изображением действительности.</a:t>
            </a:r>
          </a:p>
          <a:p>
            <a:pPr marL="0">
              <a:buNone/>
            </a:pPr>
            <a:r>
              <a:rPr lang="ru-RU" sz="2600" dirty="0" smtClean="0"/>
              <a:t>      Сострадание и любовь к народу, вера в его силы воодушевляли поэта. И несмотря на то, что большинство его произведений полно печальных картин народного горя, они создают бодрящее впечатление, не оставляют равнодушным и всегда волнуют.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1623659" y="764704"/>
            <a:ext cx="7510462" cy="912812"/>
          </a:xfrm>
        </p:spPr>
        <p:txBody>
          <a:bodyPr/>
          <a:lstStyle/>
          <a:p>
            <a:pPr algn="ctr" eaLnBrk="1" hangingPunct="1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Контактная информация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752" y="1905000"/>
            <a:ext cx="6335936" cy="4476750"/>
          </a:xfrm>
        </p:spPr>
        <p:txBody>
          <a:bodyPr/>
          <a:lstStyle/>
          <a:p>
            <a:pPr>
              <a:buNone/>
            </a:pPr>
            <a:r>
              <a:rPr lang="ru-RU" sz="3000" dirty="0" smtClean="0"/>
              <a:t>   Гулистанский </a:t>
            </a:r>
            <a:r>
              <a:rPr lang="ru-RU" sz="3000" dirty="0"/>
              <a:t>государственный университет.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</a:t>
            </a:r>
          </a:p>
          <a:p>
            <a:pPr eaLnBrk="1" hangingPunct="1">
              <a:buFontTx/>
              <a:buNone/>
            </a:pPr>
            <a:endParaRPr lang="ru-RU" sz="3000" dirty="0"/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r>
              <a:rPr lang="ru-RU" sz="3000" dirty="0" err="1" smtClean="0"/>
              <a:t>Гизатулина</a:t>
            </a:r>
            <a:r>
              <a:rPr lang="ru-RU" sz="3000" dirty="0" smtClean="0"/>
              <a:t> Ольга Ивановна, преподаватель </a:t>
            </a:r>
            <a:r>
              <a:rPr lang="ru-RU" sz="3000" dirty="0"/>
              <a:t>к</a:t>
            </a:r>
            <a:r>
              <a:rPr lang="ru-RU" sz="3000" dirty="0" smtClean="0"/>
              <a:t>афедры </a:t>
            </a:r>
            <a:r>
              <a:rPr lang="ru-RU" sz="3000" dirty="0"/>
              <a:t>Р</a:t>
            </a:r>
            <a:r>
              <a:rPr lang="ru-RU" sz="3000" dirty="0" smtClean="0"/>
              <a:t>усского языка и литературы.</a:t>
            </a:r>
          </a:p>
          <a:p>
            <a:pPr eaLnBrk="1" hangingPunct="1">
              <a:buFontTx/>
              <a:buNone/>
            </a:pPr>
            <a:r>
              <a:rPr lang="ru-RU" sz="3000" dirty="0" smtClean="0"/>
              <a:t>    </a:t>
            </a:r>
            <a:endParaRPr lang="ru-RU" sz="3000" dirty="0"/>
          </a:p>
          <a:p>
            <a:pPr eaLnBrk="1" hangingPunct="1">
              <a:buFontTx/>
              <a:buNone/>
            </a:pPr>
            <a:r>
              <a:rPr lang="en-US" sz="3000" dirty="0" smtClean="0"/>
              <a:t>E-mail: </a:t>
            </a:r>
            <a:r>
              <a:rPr lang="en-US" sz="3000" dirty="0" smtClean="0">
                <a:hlinkClick r:id="rId2"/>
              </a:rPr>
              <a:t>stefa77777@mail.ru</a:t>
            </a:r>
            <a:endParaRPr lang="en-US" sz="3000" dirty="0" smtClean="0"/>
          </a:p>
          <a:p>
            <a:pPr eaLnBrk="1" hangingPunct="1">
              <a:buFontTx/>
              <a:buNone/>
            </a:pPr>
            <a:endParaRPr lang="ru-RU" sz="1800" dirty="0" smtClean="0"/>
          </a:p>
          <a:p>
            <a:pPr eaLnBrk="1" hangingPunct="1">
              <a:buFontTx/>
              <a:buNone/>
            </a:pPr>
            <a:endParaRPr lang="en-US" sz="1800" dirty="0" smtClean="0"/>
          </a:p>
          <a:p>
            <a:pPr algn="r" eaLnBrk="1" hangingPunct="1">
              <a:buFontTx/>
              <a:buNone/>
            </a:pPr>
            <a:r>
              <a:rPr lang="ru-RU" sz="3000" dirty="0" smtClean="0"/>
              <a:t>Спасибо за внимание!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90" y="2060848"/>
            <a:ext cx="1643362" cy="149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941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/>
          <a:lstStyle/>
          <a:p>
            <a:r>
              <a:rPr lang="ru-RU" dirty="0" smtClean="0"/>
              <a:t>Детские годы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1724" t="1550" r="1350" b="1584"/>
          <a:stretch>
            <a:fillRect/>
          </a:stretch>
        </p:blipFill>
        <p:spPr bwMode="auto">
          <a:xfrm>
            <a:off x="755576" y="1700808"/>
            <a:ext cx="2911925" cy="316763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851920" y="1600200"/>
            <a:ext cx="468052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Родился я в большом дому,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Напоминающем тюрьму,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котором грозный властелин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Свободно действовал один,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Держа под страхом всю семью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ч</a:t>
            </a:r>
            <a:r>
              <a:rPr kumimoji="0" lang="en-US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é</a:t>
            </a:r>
            <a:r>
              <a:rPr kumimoji="0" lang="ru-RU" sz="2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лядь</a:t>
            </a: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жалкую свою...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600" kern="0" dirty="0" smtClean="0">
                <a:solidFill>
                  <a:srgbClr val="C00000"/>
                </a:solidFill>
                <a:latin typeface="+mn-lt"/>
              </a:rPr>
              <a:t>             </a:t>
            </a: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</a:t>
            </a:r>
            <a:r>
              <a:rPr kumimoji="0" lang="ru-RU" sz="2400" b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1867г.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Рисунок3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2304256" cy="358706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8" name="Picture 4" descr="Рисунок4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861048"/>
            <a:ext cx="4291281" cy="2780928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203848" y="476672"/>
            <a:ext cx="5184576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Отец мой был охотник и игрок…</a:t>
            </a:r>
          </a:p>
          <a:p>
            <a:pPr>
              <a:spcBef>
                <a:spcPct val="30000"/>
              </a:spcBef>
            </a:pP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Не зол, но крут, детей в суровой школе</a:t>
            </a:r>
          </a:p>
          <a:p>
            <a:pPr>
              <a:spcBef>
                <a:spcPct val="30000"/>
              </a:spcBef>
            </a:pP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Держал старик, растил, как дикарей.</a:t>
            </a:r>
          </a:p>
          <a:p>
            <a:pPr>
              <a:spcBef>
                <a:spcPct val="30000"/>
              </a:spcBef>
            </a:pP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Мы жили с ним в лесу да в чистом поле,</a:t>
            </a:r>
          </a:p>
          <a:p>
            <a:pPr>
              <a:spcBef>
                <a:spcPct val="30000"/>
              </a:spcBef>
            </a:pP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Травя волков, стреляя в глухарей.</a:t>
            </a:r>
          </a:p>
          <a:p>
            <a:pPr algn="r">
              <a:spcBef>
                <a:spcPct val="30000"/>
              </a:spcBef>
            </a:pP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      </a:t>
            </a:r>
            <a:r>
              <a:rPr lang="ru-RU" sz="2400" b="1" i="1" dirty="0">
                <a:solidFill>
                  <a:srgbClr val="C00000"/>
                </a:solidFill>
                <a:latin typeface="Arial Narrow" pitchFamily="34" charset="0"/>
              </a:rPr>
              <a:t>Н.Некрасов</a:t>
            </a: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z="2800" dirty="0">
                <a:solidFill>
                  <a:schemeClr val="tx1"/>
                </a:solidFill>
              </a:rPr>
              <a:t>Маленький Николай с матерью Еленой Андреевной </a:t>
            </a:r>
            <a:r>
              <a:rPr lang="ru-RU" sz="2800" dirty="0" smtClean="0">
                <a:solidFill>
                  <a:schemeClr val="tx1"/>
                </a:solidFill>
              </a:rPr>
              <a:t>Некрасовой, женщиной доброй души и чутким сердцем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 r="879" b="2315"/>
          <a:stretch>
            <a:fillRect/>
          </a:stretch>
        </p:blipFill>
        <p:spPr bwMode="auto">
          <a:xfrm>
            <a:off x="1691680" y="1772816"/>
            <a:ext cx="5826592" cy="479298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/>
          <a:lstStyle/>
          <a:p>
            <a:r>
              <a:rPr lang="ru-RU" sz="4000" dirty="0" smtClean="0"/>
              <a:t>Дружба с крестьянскими детьми</a:t>
            </a:r>
            <a:endParaRPr lang="ru-RU" sz="4000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71600" y="1052736"/>
            <a:ext cx="7344816" cy="5544616"/>
          </a:xfrm>
          <a:prstGeom prst="rect">
            <a:avLst/>
          </a:prstGeom>
        </p:spPr>
        <p:txBody>
          <a:bodyPr/>
          <a:lstStyle/>
          <a:p>
            <a:pPr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 усадьбе был старый запущенный сад, обнесенный глухим забором. Мальчик проделал в заборе лазейку и в те часы, когда отца не было дома, зазывал к себе крестьянских детей. Дети врывались в сад и набрасывались на яблоки, груши, смородину, вишню. </a:t>
            </a:r>
          </a:p>
          <a:p>
            <a:pPr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kern="0" dirty="0" smtClean="0">
                <a:latin typeface="+mn-lt"/>
              </a:rPr>
              <a:t>Барскому сыну не разрешали дружить с детьми крепостных крестьян. Но, улучшив удобную минуту, мальчик убегал через ту же лазейку к своим деревенским друзьям, уходил с ними в лес, купался в речке Самарке. Этот момент его жизни – </a:t>
            </a:r>
            <a:r>
              <a:rPr lang="ru-RU" sz="2400" u="sng" kern="0" dirty="0" smtClean="0">
                <a:latin typeface="+mn-lt"/>
              </a:rPr>
              <a:t>непосредственное общение с крестьянскими детьми </a:t>
            </a:r>
            <a:r>
              <a:rPr lang="ru-RU" sz="2400" kern="0" dirty="0" smtClean="0">
                <a:latin typeface="+mn-lt"/>
              </a:rPr>
              <a:t>– оказал влияние на его творчество.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/>
          <a:lstStyle/>
          <a:p>
            <a:r>
              <a:rPr lang="ru-RU" sz="4000" dirty="0" smtClean="0"/>
              <a:t>Образование</a:t>
            </a:r>
            <a:endParaRPr lang="ru-RU" sz="4000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43608" y="1052736"/>
            <a:ext cx="7344816" cy="5544616"/>
          </a:xfrm>
          <a:prstGeom prst="rect">
            <a:avLst/>
          </a:prstGeom>
        </p:spPr>
        <p:txBody>
          <a:bodyPr/>
          <a:lstStyle/>
          <a:p>
            <a:pPr lvl="0" indent="-34290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ru-RU" sz="2400" dirty="0" smtClean="0"/>
              <a:t> Первым учителем будущего поэта, привившим ему любовь к литературе, была мать.</a:t>
            </a:r>
          </a:p>
          <a:p>
            <a:pPr lvl="0" indent="-34290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2400" dirty="0" smtClean="0"/>
              <a:t>В 1832-1837 учился в Ярославской гимназии, доучившись до 5 класса. </a:t>
            </a:r>
          </a:p>
          <a:p>
            <a:pPr lvl="0" indent="-34290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2400" dirty="0" smtClean="0"/>
              <a:t>В 1838 уехал в Петербург для определения в дворянский полк. </a:t>
            </a:r>
          </a:p>
          <a:p>
            <a:pPr lvl="0" indent="-34290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2400" dirty="0" smtClean="0"/>
              <a:t>В Петербурге познакомился с группой студентов и решил готовиться к вступительному экзамену, чтобы учиться дальше.</a:t>
            </a:r>
          </a:p>
          <a:p>
            <a:pPr lvl="0" indent="-34290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2400" dirty="0" smtClean="0"/>
              <a:t>В 1839 пытался поступить в Петербургский университет, но экзамен не выдержал и, определившись вольнослушателем, в течение двух лет посещал лекции на филологическом факультете. 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/>
          <a:lstStyle/>
          <a:p>
            <a:r>
              <a:rPr lang="ru-RU" sz="4000" dirty="0" smtClean="0"/>
              <a:t>Начало литературно-журнальной деятельности</a:t>
            </a:r>
            <a:endParaRPr lang="ru-RU" sz="4000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43608" y="1484784"/>
            <a:ext cx="7344816" cy="5112568"/>
          </a:xfrm>
          <a:prstGeom prst="rect">
            <a:avLst/>
          </a:prstGeom>
        </p:spPr>
        <p:txBody>
          <a:bodyPr/>
          <a:lstStyle/>
          <a:p>
            <a:pPr lvl="0" indent="-34290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ru-RU" sz="2400" dirty="0" smtClean="0"/>
              <a:t> Первые стихи были написаны в годы учебы в гимназии.</a:t>
            </a:r>
          </a:p>
          <a:p>
            <a:pPr lvl="0" indent="-34290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ru-RU" sz="2400" dirty="0" smtClean="0"/>
              <a:t> В печати стихи Некрасова появились в 1838, в 1840 на его собственные средства был опубликован первый сборник стихов «Мечты и звуки», подписанный «Н. Н.», но успеха не имел.</a:t>
            </a:r>
          </a:p>
          <a:p>
            <a:pPr lvl="0" indent="-34290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ru-RU" sz="2400" dirty="0" smtClean="0"/>
              <a:t> Водевили Некрасова (писались под псевдонимом </a:t>
            </a:r>
            <a:r>
              <a:rPr lang="ru-RU" sz="2400" dirty="0" err="1" smtClean="0"/>
              <a:t>Н.А.Перепельский</a:t>
            </a:r>
            <a:r>
              <a:rPr lang="ru-RU" sz="2400" dirty="0" smtClean="0"/>
              <a:t>) были поставлены на сцене Александрийского театра.</a:t>
            </a:r>
          </a:p>
          <a:p>
            <a:pPr lvl="0" indent="-34290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ru-RU" sz="2400" dirty="0" smtClean="0"/>
              <a:t> С 1840 Некрасов начал сотрудничать в театральном журнале «Пантеон...», с 1841 - в «Литературной газете» и «Отечественных записках».</a:t>
            </a:r>
          </a:p>
          <a:p>
            <a:pPr lvl="0" indent="-342900">
              <a:spcBef>
                <a:spcPct val="20000"/>
              </a:spcBef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elinski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80728"/>
            <a:ext cx="2952328" cy="384739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067944" y="908720"/>
            <a:ext cx="417646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dirty="0" smtClean="0"/>
              <a:t>Встреча с В.Г.Белинским в1841г. определила жизненный и творческий путь Некрасова. После прочтения стихотворения </a:t>
            </a:r>
            <a:r>
              <a:rPr lang="ru-RU" sz="2800" dirty="0"/>
              <a:t>«В дороге» критик воскликнул: «Да знаете ли вы, что вы  поэт и поэт истинный</a:t>
            </a:r>
            <a:r>
              <a:rPr lang="ru-RU" sz="2800" dirty="0" smtClean="0"/>
              <a:t>!»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olormaster">
  <a:themeElements>
    <a:clrScheme name="1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colormaster">
  <a:themeElements>
    <a:clrScheme name="2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colormaster">
  <a:themeElements>
    <a:clrScheme name="3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colormaster">
  <a:themeElements>
    <a:clrScheme name="4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colormaster">
  <a:themeElements>
    <a:clrScheme name="5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colormaster">
  <a:themeElements>
    <a:clrScheme name="6_colormaster 6">
      <a:dk1>
        <a:srgbClr val="000000"/>
      </a:dk1>
      <a:lt1>
        <a:srgbClr val="97E183"/>
      </a:lt1>
      <a:dk2>
        <a:srgbClr val="1C1C1C"/>
      </a:dk2>
      <a:lt2>
        <a:srgbClr val="4D4D4D"/>
      </a:lt2>
      <a:accent1>
        <a:srgbClr val="0066FF"/>
      </a:accent1>
      <a:accent2>
        <a:srgbClr val="99FF99"/>
      </a:accent2>
      <a:accent3>
        <a:srgbClr val="C9EEC1"/>
      </a:accent3>
      <a:accent4>
        <a:srgbClr val="000000"/>
      </a:accent4>
      <a:accent5>
        <a:srgbClr val="AAB8FF"/>
      </a:accent5>
      <a:accent6>
        <a:srgbClr val="8AE78A"/>
      </a:accent6>
      <a:hlink>
        <a:srgbClr val="CC9900"/>
      </a:hlink>
      <a:folHlink>
        <a:srgbClr val="FFCC66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colormaster">
  <a:themeElements>
    <a:clrScheme name="7_colormaster 6">
      <a:dk1>
        <a:srgbClr val="000000"/>
      </a:dk1>
      <a:lt1>
        <a:srgbClr val="97E183"/>
      </a:lt1>
      <a:dk2>
        <a:srgbClr val="1C1C1C"/>
      </a:dk2>
      <a:lt2>
        <a:srgbClr val="4D4D4D"/>
      </a:lt2>
      <a:accent1>
        <a:srgbClr val="0066FF"/>
      </a:accent1>
      <a:accent2>
        <a:srgbClr val="99FF99"/>
      </a:accent2>
      <a:accent3>
        <a:srgbClr val="C9EEC1"/>
      </a:accent3>
      <a:accent4>
        <a:srgbClr val="000000"/>
      </a:accent4>
      <a:accent5>
        <a:srgbClr val="AAB8FF"/>
      </a:accent5>
      <a:accent6>
        <a:srgbClr val="8AE78A"/>
      </a:accent6>
      <a:hlink>
        <a:srgbClr val="CC9900"/>
      </a:hlink>
      <a:folHlink>
        <a:srgbClr val="FFCC66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8_colormaster">
  <a:themeElements>
    <a:clrScheme name="8_colormaster 6">
      <a:dk1>
        <a:srgbClr val="000000"/>
      </a:dk1>
      <a:lt1>
        <a:srgbClr val="97E183"/>
      </a:lt1>
      <a:dk2>
        <a:srgbClr val="1C1C1C"/>
      </a:dk2>
      <a:lt2>
        <a:srgbClr val="4D4D4D"/>
      </a:lt2>
      <a:accent1>
        <a:srgbClr val="0066FF"/>
      </a:accent1>
      <a:accent2>
        <a:srgbClr val="99FF99"/>
      </a:accent2>
      <a:accent3>
        <a:srgbClr val="C9EEC1"/>
      </a:accent3>
      <a:accent4>
        <a:srgbClr val="000000"/>
      </a:accent4>
      <a:accent5>
        <a:srgbClr val="AAB8FF"/>
      </a:accent5>
      <a:accent6>
        <a:srgbClr val="8AE78A"/>
      </a:accent6>
      <a:hlink>
        <a:srgbClr val="CC9900"/>
      </a:hlink>
      <a:folHlink>
        <a:srgbClr val="FFCC66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f0692</Template>
  <TotalTime>283</TotalTime>
  <Words>899</Words>
  <Application>Microsoft Office PowerPoint</Application>
  <PresentationFormat>Экран (4:3)</PresentationFormat>
  <Paragraphs>150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26</vt:i4>
      </vt:variant>
    </vt:vector>
  </HeadingPairs>
  <TitlesOfParts>
    <vt:vector size="37" baseType="lpstr">
      <vt:lpstr>Arial</vt:lpstr>
      <vt:lpstr>Arial Narrow</vt:lpstr>
      <vt:lpstr>Wingdings</vt:lpstr>
      <vt:lpstr>1_colormaster</vt:lpstr>
      <vt:lpstr>2_colormaster</vt:lpstr>
      <vt:lpstr>3_colormaster</vt:lpstr>
      <vt:lpstr>4_colormaster</vt:lpstr>
      <vt:lpstr>5_colormaster</vt:lpstr>
      <vt:lpstr>6_colormaster</vt:lpstr>
      <vt:lpstr>7_colormaster</vt:lpstr>
      <vt:lpstr>8_colormaster</vt:lpstr>
      <vt:lpstr>Некрасов  Николай  Алексеевич (1821 – 1877)</vt:lpstr>
      <vt:lpstr>Детские годы</vt:lpstr>
      <vt:lpstr>Детские годы</vt:lpstr>
      <vt:lpstr>Презентация PowerPoint</vt:lpstr>
      <vt:lpstr>Маленький Николай с матерью Еленой Андреевной Некрасовой, женщиной доброй души и чутким сердцем</vt:lpstr>
      <vt:lpstr>Дружба с крестьянскими детьми</vt:lpstr>
      <vt:lpstr>Образование</vt:lpstr>
      <vt:lpstr>Начало литературно-журнальной деятельности</vt:lpstr>
      <vt:lpstr>Презентация PowerPoint</vt:lpstr>
      <vt:lpstr>Редакция революционно-демократического журнала «Современник» (1847-1866)</vt:lpstr>
      <vt:lpstr>Презентация PowerPoint</vt:lpstr>
      <vt:lpstr>Редакция журнала «Отечественные записки», на издание которого приобрел право совместно с М.Е.Салтыковым-Щедриным  (1868-1877)</vt:lpstr>
      <vt:lpstr>Усадьба Карáбиха (сейчас музей-заповедник Н.Некрасова)</vt:lpstr>
      <vt:lpstr>Презентация PowerPoint</vt:lpstr>
      <vt:lpstr>Презентация PowerPoint</vt:lpstr>
      <vt:lpstr>Презентация PowerPoint</vt:lpstr>
      <vt:lpstr>Произведения для детей</vt:lpstr>
      <vt:lpstr>«Дедушка Мазай и зайцы»</vt:lpstr>
      <vt:lpstr>«Железная дорога»</vt:lpstr>
      <vt:lpstr>«Школьник»</vt:lpstr>
      <vt:lpstr>Отрывок из поэмы «Крестьянские дети»</vt:lpstr>
      <vt:lpstr>Отрывок из поэмы «Мороз, Красный нос»</vt:lpstr>
      <vt:lpstr>«Перед дождём»</vt:lpstr>
      <vt:lpstr>Особенности поэтического стиля</vt:lpstr>
      <vt:lpstr>Значение</vt:lpstr>
      <vt:lpstr>Контактная информация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User</cp:lastModifiedBy>
  <cp:revision>53</cp:revision>
  <dcterms:created xsi:type="dcterms:W3CDTF">2015-03-09T09:19:14Z</dcterms:created>
  <dcterms:modified xsi:type="dcterms:W3CDTF">2020-03-19T06:08:30Z</dcterms:modified>
</cp:coreProperties>
</file>